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3"/>
  </p:notesMasterIdLst>
  <p:sldIdLst>
    <p:sldId id="256" r:id="rId2"/>
    <p:sldId id="257" r:id="rId3"/>
    <p:sldId id="269" r:id="rId4"/>
    <p:sldId id="284" r:id="rId5"/>
    <p:sldId id="260" r:id="rId6"/>
    <p:sldId id="262" r:id="rId7"/>
    <p:sldId id="285" r:id="rId8"/>
    <p:sldId id="259" r:id="rId9"/>
    <p:sldId id="282" r:id="rId10"/>
    <p:sldId id="287" r:id="rId11"/>
    <p:sldId id="288" r:id="rId12"/>
  </p:sldIdLst>
  <p:sldSz cx="9144000" cy="5143500" type="screen16x9"/>
  <p:notesSz cx="6858000" cy="9144000"/>
  <p:embeddedFontLst>
    <p:embeddedFont>
      <p:font typeface="Libre Baskerville" panose="020B0604020202020204" charset="0"/>
      <p:regular r:id="rId14"/>
      <p:bold r:id="rId15"/>
      <p:italic r:id="rId16"/>
    </p:embeddedFont>
    <p:embeddedFont>
      <p:font typeface="Montserrat" panose="020B0604020202020204" charset="-52"/>
      <p:regular r:id="rId17"/>
      <p:bold r:id="rId18"/>
      <p:italic r:id="rId19"/>
      <p:boldItalic r:id="rId20"/>
    </p:embeddedFont>
    <p:embeddedFont>
      <p:font typeface="Prata" panose="020B0604020202020204" charset="-52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B622EF-5B79-4146-B80B-6A9CFFB5D9D0}">
  <a:tblStyle styleId="{D0B622EF-5B79-4146-B80B-6A9CFFB5D9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1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74ca63204b_2_4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74ca63204b_2_4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74ca63204b_2_4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74ca63204b_2_4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4ca63204b_2_4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4ca63204b_2_4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4ca63204b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74ca63204b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74ca63204b_2_4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74ca63204b_2_4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4ca6320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4ca6320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28ec4ce2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28ec4ce2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74ca63204b_2_4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74ca63204b_2_4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28ec4ce2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28ec4ce2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74ca63204b_2_4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74ca63204b_2_4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95150" y="649550"/>
            <a:ext cx="2925600" cy="3405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109200" y="868800"/>
            <a:ext cx="2925600" cy="340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83025" y="-29500"/>
            <a:ext cx="1332900" cy="271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78800" y="1761660"/>
            <a:ext cx="2786400" cy="10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78800" y="2819630"/>
            <a:ext cx="27864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-7877402">
            <a:off x="5375795" y="-589419"/>
            <a:ext cx="4943966" cy="3620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698750">
            <a:off x="-551327" y="284559"/>
            <a:ext cx="1731924" cy="306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 rot="-352177">
            <a:off x="8253977" y="3428438"/>
            <a:ext cx="1079625" cy="3273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ONE_COLUMN_TEXT_1_2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/>
          <p:nvPr/>
        </p:nvSpPr>
        <p:spPr>
          <a:xfrm>
            <a:off x="332300" y="1918650"/>
            <a:ext cx="699900" cy="157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1"/>
          <p:cNvSpPr/>
          <p:nvPr/>
        </p:nvSpPr>
        <p:spPr>
          <a:xfrm>
            <a:off x="0" y="-39125"/>
            <a:ext cx="3918600" cy="525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1"/>
          <p:cNvSpPr/>
          <p:nvPr/>
        </p:nvSpPr>
        <p:spPr>
          <a:xfrm>
            <a:off x="1417200" y="659850"/>
            <a:ext cx="7974300" cy="3823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title"/>
          </p:nvPr>
        </p:nvSpPr>
        <p:spPr>
          <a:xfrm>
            <a:off x="5047275" y="1482275"/>
            <a:ext cx="1996500" cy="84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5047275" y="2432463"/>
            <a:ext cx="24723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51" name="Google Shape;25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4198" y="1473200"/>
            <a:ext cx="2074950" cy="367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31753">
            <a:off x="-9768" y="-293906"/>
            <a:ext cx="1373491" cy="2825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/>
          <p:nvPr/>
        </p:nvSpPr>
        <p:spPr>
          <a:xfrm>
            <a:off x="4572000" y="-22625"/>
            <a:ext cx="4633200" cy="523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-11550" y="-22625"/>
            <a:ext cx="273600" cy="516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2"/>
          <p:cNvSpPr/>
          <p:nvPr/>
        </p:nvSpPr>
        <p:spPr>
          <a:xfrm>
            <a:off x="596800" y="659850"/>
            <a:ext cx="7130100" cy="3823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" name="Google Shape;257;p32"/>
          <p:cNvCxnSpPr/>
          <p:nvPr/>
        </p:nvCxnSpPr>
        <p:spPr>
          <a:xfrm>
            <a:off x="7855400" y="234675"/>
            <a:ext cx="112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32"/>
          <p:cNvCxnSpPr/>
          <p:nvPr/>
        </p:nvCxnSpPr>
        <p:spPr>
          <a:xfrm>
            <a:off x="7855400" y="401150"/>
            <a:ext cx="112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Google Shape;259;p32"/>
          <p:cNvSpPr txBox="1">
            <a:spLocks noGrp="1"/>
          </p:cNvSpPr>
          <p:nvPr>
            <p:ph type="title"/>
          </p:nvPr>
        </p:nvSpPr>
        <p:spPr>
          <a:xfrm>
            <a:off x="4028425" y="958903"/>
            <a:ext cx="3188100" cy="6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1"/>
          </p:nvPr>
        </p:nvSpPr>
        <p:spPr>
          <a:xfrm>
            <a:off x="4028425" y="1564700"/>
            <a:ext cx="3376800" cy="9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261" name="Google Shape;26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963" y="1128375"/>
            <a:ext cx="2460250" cy="407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303" y="1946184"/>
            <a:ext cx="1192350" cy="329857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2"/>
          <p:cNvSpPr txBox="1"/>
          <p:nvPr/>
        </p:nvSpPr>
        <p:spPr>
          <a:xfrm>
            <a:off x="4028425" y="3125550"/>
            <a:ext cx="32088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HEADER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/>
          <p:nvPr/>
        </p:nvSpPr>
        <p:spPr>
          <a:xfrm>
            <a:off x="-11550" y="-22625"/>
            <a:ext cx="273600" cy="51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2">
            <a:alphaModFix amt="95000"/>
          </a:blip>
          <a:stretch>
            <a:fillRect/>
          </a:stretch>
        </p:blipFill>
        <p:spPr>
          <a:xfrm>
            <a:off x="761113" y="1073300"/>
            <a:ext cx="1419631" cy="292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3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 rot="1222327" flipH="1">
            <a:off x="-400725" y="1675274"/>
            <a:ext cx="4933626" cy="3612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33"/>
          <p:cNvCxnSpPr/>
          <p:nvPr/>
        </p:nvCxnSpPr>
        <p:spPr>
          <a:xfrm>
            <a:off x="7855400" y="234675"/>
            <a:ext cx="112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33"/>
          <p:cNvCxnSpPr/>
          <p:nvPr/>
        </p:nvCxnSpPr>
        <p:spPr>
          <a:xfrm>
            <a:off x="7855400" y="401150"/>
            <a:ext cx="112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3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 rot="10800000">
            <a:off x="7598600" y="-103500"/>
            <a:ext cx="4044600" cy="5350500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4"/>
          <p:cNvSpPr/>
          <p:nvPr/>
        </p:nvSpPr>
        <p:spPr>
          <a:xfrm>
            <a:off x="0" y="0"/>
            <a:ext cx="987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338262" y="348000"/>
            <a:ext cx="9520800" cy="444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30475" y="1168738"/>
            <a:ext cx="1821875" cy="396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ONLY_2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/>
          <p:nvPr/>
        </p:nvSpPr>
        <p:spPr>
          <a:xfrm>
            <a:off x="7385575" y="0"/>
            <a:ext cx="1758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-139400" y="-114175"/>
            <a:ext cx="8797500" cy="4776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2">
            <a:alphaModFix amt="84000"/>
          </a:blip>
          <a:stretch>
            <a:fillRect/>
          </a:stretch>
        </p:blipFill>
        <p:spPr>
          <a:xfrm rot="-220026">
            <a:off x="7576676" y="1100017"/>
            <a:ext cx="1758300" cy="4099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1_2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/>
          <p:nvPr/>
        </p:nvSpPr>
        <p:spPr>
          <a:xfrm>
            <a:off x="1417200" y="757075"/>
            <a:ext cx="6309600" cy="3710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6"/>
          <p:cNvSpPr/>
          <p:nvPr/>
        </p:nvSpPr>
        <p:spPr>
          <a:xfrm>
            <a:off x="-27550" y="-15250"/>
            <a:ext cx="843900" cy="515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2" name="Google Shape;28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588943">
            <a:off x="-35699" y="68187"/>
            <a:ext cx="1067226" cy="323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08552">
            <a:off x="411989" y="1609025"/>
            <a:ext cx="1655774" cy="36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7385575" y="0"/>
            <a:ext cx="17583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-139400" y="-114175"/>
            <a:ext cx="8797500" cy="4776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5874002" y="1555050"/>
            <a:ext cx="2129974" cy="43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7654374" y="981850"/>
            <a:ext cx="1708851" cy="422822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924425" y="612150"/>
            <a:ext cx="3362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924425" y="1880500"/>
            <a:ext cx="4230300" cy="29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8444100" y="3567700"/>
            <a:ext cx="699900" cy="157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450175" y="-39125"/>
            <a:ext cx="1711800" cy="525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1417200" y="659850"/>
            <a:ext cx="7974300" cy="3823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Google Shape;47;p7"/>
          <p:cNvPicPr preferRelativeResize="0"/>
          <p:nvPr/>
        </p:nvPicPr>
        <p:blipFill rotWithShape="1">
          <a:blip r:embed="rId2">
            <a:alphaModFix/>
          </a:blip>
          <a:srcRect l="52315"/>
          <a:stretch/>
        </p:blipFill>
        <p:spPr>
          <a:xfrm rot="640647" flipH="1">
            <a:off x="8015497" y="2858780"/>
            <a:ext cx="2048052" cy="3145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31753">
            <a:off x="-9768" y="-293906"/>
            <a:ext cx="1373491" cy="282598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4963200" y="1390974"/>
            <a:ext cx="2808000" cy="131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4963200" y="2785320"/>
            <a:ext cx="2808000" cy="9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TWO_COLUMNS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6688150" y="-6975"/>
            <a:ext cx="2455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618925" y="1241200"/>
            <a:ext cx="7709400" cy="29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2599200" y="598950"/>
            <a:ext cx="3945600" cy="39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-11550" y="-22625"/>
            <a:ext cx="273600" cy="516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/>
          </p:nvPr>
        </p:nvSpPr>
        <p:spPr>
          <a:xfrm>
            <a:off x="4240350" y="1282263"/>
            <a:ext cx="3982200" cy="17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"/>
          </p:nvPr>
        </p:nvSpPr>
        <p:spPr>
          <a:xfrm>
            <a:off x="4240350" y="3480842"/>
            <a:ext cx="34806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2">
            <a:alphaModFix amt="89000"/>
          </a:blip>
          <a:stretch>
            <a:fillRect/>
          </a:stretch>
        </p:blipFill>
        <p:spPr>
          <a:xfrm>
            <a:off x="987400" y="1375225"/>
            <a:ext cx="2465249" cy="408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>
            <a:off x="-160050" y="470400"/>
            <a:ext cx="9464100" cy="419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2">
            <a:alphaModFix amt="93000"/>
          </a:blip>
          <a:stretch>
            <a:fillRect/>
          </a:stretch>
        </p:blipFill>
        <p:spPr>
          <a:xfrm>
            <a:off x="6983647" y="-701375"/>
            <a:ext cx="3350624" cy="31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784399">
            <a:off x="-400738" y="1913144"/>
            <a:ext cx="1345978" cy="292939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 idx="2"/>
          </p:nvPr>
        </p:nvSpPr>
        <p:spPr>
          <a:xfrm>
            <a:off x="1259088" y="2962725"/>
            <a:ext cx="2015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1259088" y="3343700"/>
            <a:ext cx="20157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 idx="3"/>
          </p:nvPr>
        </p:nvSpPr>
        <p:spPr>
          <a:xfrm>
            <a:off x="3564155" y="2962725"/>
            <a:ext cx="2015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4"/>
          </p:nvPr>
        </p:nvSpPr>
        <p:spPr>
          <a:xfrm>
            <a:off x="3564155" y="3343700"/>
            <a:ext cx="20157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 idx="5"/>
          </p:nvPr>
        </p:nvSpPr>
        <p:spPr>
          <a:xfrm>
            <a:off x="5869222" y="2962725"/>
            <a:ext cx="2015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6"/>
          </p:nvPr>
        </p:nvSpPr>
        <p:spPr>
          <a:xfrm>
            <a:off x="5869222" y="3343700"/>
            <a:ext cx="20157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 idx="7" hasCustomPrompt="1"/>
          </p:nvPr>
        </p:nvSpPr>
        <p:spPr>
          <a:xfrm>
            <a:off x="1530750" y="2331975"/>
            <a:ext cx="1472400" cy="6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title" idx="8" hasCustomPrompt="1"/>
          </p:nvPr>
        </p:nvSpPr>
        <p:spPr>
          <a:xfrm>
            <a:off x="3835800" y="2331975"/>
            <a:ext cx="1472400" cy="6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16"/>
          <p:cNvSpPr txBox="1">
            <a:spLocks noGrp="1"/>
          </p:cNvSpPr>
          <p:nvPr>
            <p:ph type="title" idx="9" hasCustomPrompt="1"/>
          </p:nvPr>
        </p:nvSpPr>
        <p:spPr>
          <a:xfrm>
            <a:off x="6140850" y="2331975"/>
            <a:ext cx="1472400" cy="6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ONLY_1_2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4" name="Google Shape;184;p24"/>
          <p:cNvGrpSpPr/>
          <p:nvPr/>
        </p:nvGrpSpPr>
        <p:grpSpPr>
          <a:xfrm>
            <a:off x="0" y="0"/>
            <a:ext cx="9144000" cy="5187900"/>
            <a:chOff x="0" y="0"/>
            <a:chExt cx="9144000" cy="5187900"/>
          </a:xfrm>
        </p:grpSpPr>
        <p:sp>
          <p:nvSpPr>
            <p:cNvPr id="185" name="Google Shape;185;p24"/>
            <p:cNvSpPr/>
            <p:nvPr/>
          </p:nvSpPr>
          <p:spPr>
            <a:xfrm>
              <a:off x="0" y="4944300"/>
              <a:ext cx="9144000" cy="19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4"/>
            <p:cNvSpPr/>
            <p:nvPr/>
          </p:nvSpPr>
          <p:spPr>
            <a:xfrm rot="5400000">
              <a:off x="-2494350" y="2494350"/>
              <a:ext cx="5187900" cy="199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7" name="Google Shape;187;p24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>
            <a:off x="7182925" y="-496450"/>
            <a:ext cx="2522849" cy="234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">
  <p:cSld name="TITLE_1_3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/>
          <p:nvPr/>
        </p:nvSpPr>
        <p:spPr>
          <a:xfrm rot="10800000">
            <a:off x="7598600" y="-103500"/>
            <a:ext cx="4044600" cy="5350500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8"/>
          <p:cNvSpPr/>
          <p:nvPr/>
        </p:nvSpPr>
        <p:spPr>
          <a:xfrm>
            <a:off x="0" y="0"/>
            <a:ext cx="987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8"/>
          <p:cNvSpPr/>
          <p:nvPr/>
        </p:nvSpPr>
        <p:spPr>
          <a:xfrm>
            <a:off x="338262" y="348000"/>
            <a:ext cx="9520800" cy="444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ctrTitle"/>
          </p:nvPr>
        </p:nvSpPr>
        <p:spPr>
          <a:xfrm>
            <a:off x="2647650" y="1301003"/>
            <a:ext cx="3848700" cy="8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1"/>
          </p:nvPr>
        </p:nvSpPr>
        <p:spPr>
          <a:xfrm>
            <a:off x="2831700" y="2460100"/>
            <a:ext cx="3480600" cy="13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30475" y="1168738"/>
            <a:ext cx="1821875" cy="396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ONE_COLUMN_TEXT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/>
          <p:nvPr/>
        </p:nvSpPr>
        <p:spPr>
          <a:xfrm>
            <a:off x="332300" y="1918650"/>
            <a:ext cx="699900" cy="157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9"/>
          <p:cNvSpPr/>
          <p:nvPr/>
        </p:nvSpPr>
        <p:spPr>
          <a:xfrm>
            <a:off x="0" y="-39125"/>
            <a:ext cx="3918600" cy="525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1417200" y="659850"/>
            <a:ext cx="7974300" cy="3823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29"/>
          <p:cNvPicPr preferRelativeResize="0"/>
          <p:nvPr/>
        </p:nvPicPr>
        <p:blipFill rotWithShape="1">
          <a:blip r:embed="rId2">
            <a:alphaModFix/>
          </a:blip>
          <a:srcRect l="52315"/>
          <a:stretch/>
        </p:blipFill>
        <p:spPr>
          <a:xfrm rot="640647" flipH="1">
            <a:off x="7717122" y="2332680"/>
            <a:ext cx="2048052" cy="314518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 txBox="1">
            <a:spLocks noGrp="1"/>
          </p:cNvSpPr>
          <p:nvPr>
            <p:ph type="title"/>
          </p:nvPr>
        </p:nvSpPr>
        <p:spPr>
          <a:xfrm>
            <a:off x="5047275" y="1482275"/>
            <a:ext cx="2808000" cy="84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8" name="Google Shape;238;p29"/>
          <p:cNvSpPr txBox="1">
            <a:spLocks noGrp="1"/>
          </p:cNvSpPr>
          <p:nvPr>
            <p:ph type="body" idx="1"/>
          </p:nvPr>
        </p:nvSpPr>
        <p:spPr>
          <a:xfrm>
            <a:off x="5047275" y="2432463"/>
            <a:ext cx="24723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9" r:id="rId4"/>
    <p:sldLayoutId id="2147483661" r:id="rId5"/>
    <p:sldLayoutId id="2147483662" r:id="rId6"/>
    <p:sldLayoutId id="2147483670" r:id="rId7"/>
    <p:sldLayoutId id="2147483674" r:id="rId8"/>
    <p:sldLayoutId id="2147483675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forjobhunters.com/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ribbble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hyperlink" Target="https://svetlina.softuni.bg/" TargetMode="External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microsoft.com/office/2007/relationships/hdphoto" Target="../media/hdphoto5.wdp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>
            <a:spLocks noGrp="1"/>
          </p:cNvSpPr>
          <p:nvPr>
            <p:ph type="ctrTitle"/>
          </p:nvPr>
        </p:nvSpPr>
        <p:spPr>
          <a:xfrm>
            <a:off x="3178800" y="1761660"/>
            <a:ext cx="2786400" cy="10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Графичен дизайн</a:t>
            </a:r>
            <a:endParaRPr dirty="0"/>
          </a:p>
        </p:txBody>
      </p:sp>
      <p:sp>
        <p:nvSpPr>
          <p:cNvPr id="293" name="Google Shape;293;p39"/>
          <p:cNvSpPr txBox="1">
            <a:spLocks noGrp="1"/>
          </p:cNvSpPr>
          <p:nvPr>
            <p:ph type="subTitle" idx="1"/>
          </p:nvPr>
        </p:nvSpPr>
        <p:spPr>
          <a:xfrm>
            <a:off x="3178800" y="2819630"/>
            <a:ext cx="27864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Елена Чалканова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11 ,,Д“ клас</a:t>
            </a:r>
            <a:endParaRPr dirty="0"/>
          </a:p>
        </p:txBody>
      </p:sp>
      <p:cxnSp>
        <p:nvCxnSpPr>
          <p:cNvPr id="294" name="Google Shape;294;p39"/>
          <p:cNvCxnSpPr/>
          <p:nvPr/>
        </p:nvCxnSpPr>
        <p:spPr>
          <a:xfrm>
            <a:off x="4721625" y="3888975"/>
            <a:ext cx="306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39"/>
          <p:cNvCxnSpPr/>
          <p:nvPr/>
        </p:nvCxnSpPr>
        <p:spPr>
          <a:xfrm>
            <a:off x="4721625" y="4055450"/>
            <a:ext cx="306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6" name="Google Shape;296;p39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747603">
            <a:off x="1536231" y="1999819"/>
            <a:ext cx="2069538" cy="4504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70"/>
          <p:cNvSpPr txBox="1">
            <a:spLocks noGrp="1"/>
          </p:cNvSpPr>
          <p:nvPr>
            <p:ph type="title"/>
          </p:nvPr>
        </p:nvSpPr>
        <p:spPr>
          <a:xfrm>
            <a:off x="5254904" y="1103839"/>
            <a:ext cx="1996500" cy="84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Източници</a:t>
            </a:r>
            <a:endParaRPr dirty="0"/>
          </a:p>
        </p:txBody>
      </p:sp>
      <p:sp>
        <p:nvSpPr>
          <p:cNvPr id="923" name="Google Shape;923;p70"/>
          <p:cNvSpPr txBox="1">
            <a:spLocks noGrp="1"/>
          </p:cNvSpPr>
          <p:nvPr>
            <p:ph type="body" idx="1"/>
          </p:nvPr>
        </p:nvSpPr>
        <p:spPr>
          <a:xfrm>
            <a:off x="4649972" y="1796946"/>
            <a:ext cx="2785730" cy="28104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https://forjobhunters.com/</a:t>
            </a:r>
            <a:endParaRPr lang="bg-BG" dirty="0"/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https://svetlina.softuni.bg/</a:t>
            </a:r>
            <a:endParaRPr lang="bg-BG" dirty="0"/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https://slidesgo.com/</a:t>
            </a:r>
            <a:endParaRPr lang="bg-BG" dirty="0"/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https://dribbble.com/</a:t>
            </a:r>
            <a:endParaRPr dirty="0"/>
          </a:p>
        </p:txBody>
      </p:sp>
      <p:sp>
        <p:nvSpPr>
          <p:cNvPr id="924" name="Google Shape;924;p70"/>
          <p:cNvSpPr/>
          <p:nvPr/>
        </p:nvSpPr>
        <p:spPr>
          <a:xfrm>
            <a:off x="2173594" y="1103839"/>
            <a:ext cx="1480652" cy="2935821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1AF8BB89-93D3-4AAC-A70F-8A5BB0A7A93C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</a:blip>
          <a:stretch>
            <a:fillRect/>
          </a:stretch>
        </p:blipFill>
        <p:spPr>
          <a:xfrm>
            <a:off x="2275776" y="3341733"/>
            <a:ext cx="495777" cy="444489"/>
          </a:xfrm>
          <a:prstGeom prst="rect">
            <a:avLst/>
          </a:prstGeom>
        </p:spPr>
      </p:pic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0AD5BB2F-0B43-4053-A9AF-A3679048F54C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</a:blip>
          <a:stretch>
            <a:fillRect/>
          </a:stretch>
        </p:blipFill>
        <p:spPr>
          <a:xfrm>
            <a:off x="5037978" y="1583697"/>
            <a:ext cx="216926" cy="213250"/>
          </a:xfrm>
          <a:prstGeom prst="rect">
            <a:avLst/>
          </a:prstGeom>
        </p:spPr>
      </p:pic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02F58366-E57D-4B0B-8330-E674E001A607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50000"/>
          </a:blip>
          <a:stretch>
            <a:fillRect/>
          </a:stretch>
        </p:blipFill>
        <p:spPr>
          <a:xfrm>
            <a:off x="3132645" y="1442973"/>
            <a:ext cx="391234" cy="353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1"/>
          <p:cNvSpPr txBox="1">
            <a:spLocks noGrp="1"/>
          </p:cNvSpPr>
          <p:nvPr>
            <p:ph type="title"/>
          </p:nvPr>
        </p:nvSpPr>
        <p:spPr>
          <a:xfrm>
            <a:off x="4572000" y="1594884"/>
            <a:ext cx="3161414" cy="17592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Благодаря </a:t>
            </a:r>
            <a:br>
              <a:rPr lang="bg-BG" dirty="0"/>
            </a:br>
            <a:r>
              <a:rPr lang="bg-BG" dirty="0"/>
              <a:t>за вниманието!</a:t>
            </a:r>
            <a:endParaRPr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4B5F74CD-413E-4824-96DF-FDC00AB03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35" y="3151251"/>
            <a:ext cx="3886537" cy="716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1. Същност на графичния дизайн</a:t>
            </a:r>
            <a:endParaRPr dirty="0"/>
          </a:p>
        </p:txBody>
      </p:sp>
      <p:sp>
        <p:nvSpPr>
          <p:cNvPr id="303" name="Google Shape;303;p40"/>
          <p:cNvSpPr txBox="1"/>
          <p:nvPr/>
        </p:nvSpPr>
        <p:spPr>
          <a:xfrm>
            <a:off x="618925" y="4389575"/>
            <a:ext cx="66276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b="1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F312E520-3CFF-4A0F-BCAF-132E1A188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3841"/>
            <a:ext cx="5812465" cy="31196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2EA75EEA-D91D-4A44-93C2-58FC89F426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63" b="92148" l="352" r="90845">
                        <a14:foregroundMark x1="27641" y1="26519" x2="27641" y2="26519"/>
                        <a14:foregroundMark x1="23239" y1="22815" x2="29049" y2="29630"/>
                        <a14:foregroundMark x1="51585" y1="30074" x2="53345" y2="43556"/>
                        <a14:foregroundMark x1="66021" y1="33926" x2="66373" y2="40741"/>
                        <a14:foregroundMark x1="75528" y1="44296" x2="84155" y2="34222"/>
                        <a14:foregroundMark x1="88732" y1="32889" x2="84155" y2="42519"/>
                        <a14:foregroundMark x1="85035" y1="34519" x2="90845" y2="31407"/>
                        <a14:backgroundMark x1="89085" y1="36296" x2="90317" y2="33926"/>
                        <a14:backgroundMark x1="40141" y1="53333" x2="39613" y2="56148"/>
                      </a14:backgroundRemoval>
                    </a14:imgEffect>
                  </a14:imgLayer>
                </a14:imgProps>
              </a:ext>
            </a:extLst>
          </a:blip>
          <a:srcRect t="7580" r="9384" b="8079"/>
          <a:stretch/>
        </p:blipFill>
        <p:spPr>
          <a:xfrm>
            <a:off x="6691951" y="2431313"/>
            <a:ext cx="2452049" cy="2712188"/>
          </a:xfrm>
          <a:prstGeom prst="rect">
            <a:avLst/>
          </a:prstGeom>
        </p:spPr>
      </p:pic>
      <p:sp>
        <p:nvSpPr>
          <p:cNvPr id="13" name="Свободна форма: фигура 12">
            <a:extLst>
              <a:ext uri="{FF2B5EF4-FFF2-40B4-BE49-F238E27FC236}">
                <a16:creationId xmlns:a16="http://schemas.microsoft.com/office/drawing/2014/main" id="{BF410EDD-4C6E-4F01-B41C-F552CB4E2564}"/>
              </a:ext>
            </a:extLst>
          </p:cNvPr>
          <p:cNvSpPr/>
          <p:nvPr/>
        </p:nvSpPr>
        <p:spPr>
          <a:xfrm>
            <a:off x="6691951" y="-295801"/>
            <a:ext cx="2764773" cy="1390676"/>
          </a:xfrm>
          <a:custGeom>
            <a:avLst/>
            <a:gdLst>
              <a:gd name="connsiteX0" fmla="*/ 97132 w 2764773"/>
              <a:gd name="connsiteY0" fmla="*/ 107256 h 1390676"/>
              <a:gd name="connsiteX1" fmla="*/ 557876 w 2764773"/>
              <a:gd name="connsiteY1" fmla="*/ 695591 h 1390676"/>
              <a:gd name="connsiteX2" fmla="*/ 1188741 w 2764773"/>
              <a:gd name="connsiteY2" fmla="*/ 645972 h 1390676"/>
              <a:gd name="connsiteX3" fmla="*/ 1812518 w 2764773"/>
              <a:gd name="connsiteY3" fmla="*/ 1340632 h 1390676"/>
              <a:gd name="connsiteX4" fmla="*/ 2556797 w 2764773"/>
              <a:gd name="connsiteY4" fmla="*/ 1198865 h 1390676"/>
              <a:gd name="connsiteX5" fmla="*/ 2549709 w 2764773"/>
              <a:gd name="connsiteY5" fmla="*/ 107256 h 1390676"/>
              <a:gd name="connsiteX6" fmla="*/ 97132 w 2764773"/>
              <a:gd name="connsiteY6" fmla="*/ 107256 h 139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4773" h="1390676">
                <a:moveTo>
                  <a:pt x="97132" y="107256"/>
                </a:moveTo>
                <a:cubicBezTo>
                  <a:pt x="-234840" y="205312"/>
                  <a:pt x="375941" y="605805"/>
                  <a:pt x="557876" y="695591"/>
                </a:cubicBezTo>
                <a:cubicBezTo>
                  <a:pt x="739811" y="785377"/>
                  <a:pt x="979634" y="538465"/>
                  <a:pt x="1188741" y="645972"/>
                </a:cubicBezTo>
                <a:cubicBezTo>
                  <a:pt x="1397848" y="753479"/>
                  <a:pt x="1584509" y="1248483"/>
                  <a:pt x="1812518" y="1340632"/>
                </a:cubicBezTo>
                <a:cubicBezTo>
                  <a:pt x="2040527" y="1432781"/>
                  <a:pt x="2433932" y="1404428"/>
                  <a:pt x="2556797" y="1198865"/>
                </a:cubicBezTo>
                <a:cubicBezTo>
                  <a:pt x="2679662" y="993302"/>
                  <a:pt x="2959653" y="289191"/>
                  <a:pt x="2549709" y="107256"/>
                </a:cubicBezTo>
                <a:cubicBezTo>
                  <a:pt x="2139765" y="-74679"/>
                  <a:pt x="429104" y="9200"/>
                  <a:pt x="97132" y="107256"/>
                </a:cubicBezTo>
                <a:close/>
              </a:path>
            </a:pathLst>
          </a:custGeom>
          <a:solidFill>
            <a:srgbClr val="FF4F5B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>
            <a:spLocks noGrp="1"/>
          </p:cNvSpPr>
          <p:nvPr>
            <p:ph type="title"/>
          </p:nvPr>
        </p:nvSpPr>
        <p:spPr>
          <a:xfrm>
            <a:off x="1807535" y="737191"/>
            <a:ext cx="4274287" cy="488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</a:t>
            </a:r>
            <a:r>
              <a:rPr lang="bg-BG" dirty="0"/>
              <a:t>Какво включва в себе си?</a:t>
            </a:r>
            <a:endParaRPr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FB9DDA52-04DD-4F8D-96B3-7C47179BED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4"/>
          <a:stretch/>
        </p:blipFill>
        <p:spPr>
          <a:xfrm>
            <a:off x="5594739" y="1225605"/>
            <a:ext cx="2175356" cy="2998583"/>
          </a:xfrm>
          <a:prstGeom prst="rect">
            <a:avLst/>
          </a:prstGeom>
          <a:ln>
            <a:solidFill>
              <a:schemeClr val="tx1">
                <a:lumMod val="90000"/>
              </a:schemeClr>
            </a:solidFill>
          </a:ln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994C4CF3-06A4-4B61-9ED6-05F40AAC1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842" y="2041452"/>
            <a:ext cx="2271287" cy="2266726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B940782E-F783-4164-9D3F-55005774AF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8" b="97927" l="1751" r="9890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57952" y="-66905"/>
            <a:ext cx="1441001" cy="24342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67"/>
          <p:cNvSpPr txBox="1">
            <a:spLocks noGrp="1"/>
          </p:cNvSpPr>
          <p:nvPr>
            <p:ph type="ctrTitle"/>
          </p:nvPr>
        </p:nvSpPr>
        <p:spPr>
          <a:xfrm>
            <a:off x="1029306" y="449943"/>
            <a:ext cx="5204579" cy="4704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3. Продукти на графичния дизайн</a:t>
            </a:r>
            <a:endParaRPr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B3A4B0B8-F6BD-429D-88BE-476DFFDDF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06" y="2591649"/>
            <a:ext cx="2794000" cy="2101908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29478BD6-EC14-400D-9E8B-138E0329F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293" y="3135150"/>
            <a:ext cx="2742170" cy="2008350"/>
          </a:xfrm>
          <a:prstGeom prst="rect">
            <a:avLst/>
          </a:prstGeom>
        </p:spPr>
      </p:pic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7ACFD019-A166-4FDA-A82E-7593ACCA7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293" y="1091086"/>
            <a:ext cx="2182645" cy="16430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/>
          <p:nvPr/>
        </p:nvSpPr>
        <p:spPr>
          <a:xfrm>
            <a:off x="2183250" y="2418850"/>
            <a:ext cx="1380900" cy="182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3"/>
          <p:cNvSpPr txBox="1">
            <a:spLocks noGrp="1"/>
          </p:cNvSpPr>
          <p:nvPr>
            <p:ph type="title"/>
          </p:nvPr>
        </p:nvSpPr>
        <p:spPr>
          <a:xfrm>
            <a:off x="618925" y="522175"/>
            <a:ext cx="811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</a:t>
            </a:r>
            <a:r>
              <a:rPr lang="bg-BG" dirty="0"/>
              <a:t>Продукти на графичния дизайн</a:t>
            </a:r>
            <a:endParaRPr dirty="0"/>
          </a:p>
        </p:txBody>
      </p:sp>
      <p:sp>
        <p:nvSpPr>
          <p:cNvPr id="325" name="Google Shape;325;p43"/>
          <p:cNvSpPr/>
          <p:nvPr/>
        </p:nvSpPr>
        <p:spPr>
          <a:xfrm>
            <a:off x="4488325" y="2418850"/>
            <a:ext cx="1380900" cy="182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3"/>
          <p:cNvSpPr txBox="1">
            <a:spLocks noGrp="1"/>
          </p:cNvSpPr>
          <p:nvPr>
            <p:ph type="title" idx="2"/>
          </p:nvPr>
        </p:nvSpPr>
        <p:spPr>
          <a:xfrm>
            <a:off x="1259088" y="2962725"/>
            <a:ext cx="2015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Company</a:t>
            </a:r>
            <a:endParaRPr dirty="0"/>
          </a:p>
        </p:txBody>
      </p:sp>
      <p:sp>
        <p:nvSpPr>
          <p:cNvPr id="327" name="Google Shape;327;p43"/>
          <p:cNvSpPr txBox="1">
            <a:spLocks noGrp="1"/>
          </p:cNvSpPr>
          <p:nvPr>
            <p:ph type="subTitle" idx="1"/>
          </p:nvPr>
        </p:nvSpPr>
        <p:spPr>
          <a:xfrm>
            <a:off x="1259088" y="3343700"/>
            <a:ext cx="20157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here the topic of the section</a:t>
            </a:r>
            <a:endParaRPr/>
          </a:p>
        </p:txBody>
      </p:sp>
      <p:sp>
        <p:nvSpPr>
          <p:cNvPr id="328" name="Google Shape;328;p43"/>
          <p:cNvSpPr/>
          <p:nvPr/>
        </p:nvSpPr>
        <p:spPr>
          <a:xfrm>
            <a:off x="6793400" y="2418850"/>
            <a:ext cx="1380900" cy="182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43"/>
          <p:cNvSpPr txBox="1">
            <a:spLocks noGrp="1"/>
          </p:cNvSpPr>
          <p:nvPr>
            <p:ph type="title" idx="3"/>
          </p:nvPr>
        </p:nvSpPr>
        <p:spPr>
          <a:xfrm>
            <a:off x="3564155" y="2962725"/>
            <a:ext cx="2015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Photography</a:t>
            </a:r>
            <a:endParaRPr/>
          </a:p>
        </p:txBody>
      </p:sp>
      <p:sp>
        <p:nvSpPr>
          <p:cNvPr id="331" name="Google Shape;331;p43"/>
          <p:cNvSpPr txBox="1">
            <a:spLocks noGrp="1"/>
          </p:cNvSpPr>
          <p:nvPr>
            <p:ph type="title" idx="5"/>
          </p:nvPr>
        </p:nvSpPr>
        <p:spPr>
          <a:xfrm>
            <a:off x="5869222" y="2962725"/>
            <a:ext cx="20157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</a:t>
            </a:r>
            <a:endParaRPr/>
          </a:p>
        </p:txBody>
      </p:sp>
      <p:sp>
        <p:nvSpPr>
          <p:cNvPr id="333" name="Google Shape;333;p43"/>
          <p:cNvSpPr txBox="1">
            <a:spLocks noGrp="1"/>
          </p:cNvSpPr>
          <p:nvPr>
            <p:ph type="title" idx="7"/>
          </p:nvPr>
        </p:nvSpPr>
        <p:spPr>
          <a:xfrm>
            <a:off x="1530750" y="2331975"/>
            <a:ext cx="1472400" cy="6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34" name="Google Shape;334;p43"/>
          <p:cNvSpPr txBox="1">
            <a:spLocks noGrp="1"/>
          </p:cNvSpPr>
          <p:nvPr>
            <p:ph type="title" idx="8"/>
          </p:nvPr>
        </p:nvSpPr>
        <p:spPr>
          <a:xfrm>
            <a:off x="3835800" y="2331975"/>
            <a:ext cx="1472400" cy="6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5" name="Google Shape;335;p43"/>
          <p:cNvSpPr txBox="1">
            <a:spLocks noGrp="1"/>
          </p:cNvSpPr>
          <p:nvPr>
            <p:ph type="title" idx="9"/>
          </p:nvPr>
        </p:nvSpPr>
        <p:spPr>
          <a:xfrm>
            <a:off x="6140850" y="2331975"/>
            <a:ext cx="1472400" cy="6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36" name="Google Shape;336;p43"/>
          <p:cNvCxnSpPr/>
          <p:nvPr/>
        </p:nvCxnSpPr>
        <p:spPr>
          <a:xfrm>
            <a:off x="2030550" y="2240750"/>
            <a:ext cx="47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" name="Google Shape;337;p43"/>
          <p:cNvCxnSpPr/>
          <p:nvPr/>
        </p:nvCxnSpPr>
        <p:spPr>
          <a:xfrm>
            <a:off x="4335600" y="2240750"/>
            <a:ext cx="47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43"/>
          <p:cNvCxnSpPr/>
          <p:nvPr/>
        </p:nvCxnSpPr>
        <p:spPr>
          <a:xfrm>
            <a:off x="6640675" y="2240750"/>
            <a:ext cx="47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A9E40301-4579-453F-A1F5-852EF7430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73" y="2889516"/>
            <a:ext cx="2146740" cy="1566412"/>
          </a:xfrm>
          <a:prstGeom prst="rect">
            <a:avLst/>
          </a:prstGeom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18CEDA39-2A36-4805-AD50-2C3F73A2A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529" y="2806688"/>
            <a:ext cx="1722391" cy="1732068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55826CC9-454A-4B1C-BD8B-2949E706A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334" y="2806688"/>
            <a:ext cx="1784831" cy="17320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>
            <a:spLocks noGrp="1"/>
          </p:cNvSpPr>
          <p:nvPr>
            <p:ph type="title"/>
          </p:nvPr>
        </p:nvSpPr>
        <p:spPr>
          <a:xfrm>
            <a:off x="222676" y="250850"/>
            <a:ext cx="6376598" cy="5267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4. Какво е да си ,,графичен дизайнер“?</a:t>
            </a:r>
            <a:endParaRPr dirty="0"/>
          </a:p>
        </p:txBody>
      </p:sp>
      <p:sp>
        <p:nvSpPr>
          <p:cNvPr id="351" name="Google Shape;351;p45"/>
          <p:cNvSpPr txBox="1">
            <a:spLocks noGrp="1"/>
          </p:cNvSpPr>
          <p:nvPr>
            <p:ph type="body" idx="1"/>
          </p:nvPr>
        </p:nvSpPr>
        <p:spPr>
          <a:xfrm>
            <a:off x="2743199" y="1008630"/>
            <a:ext cx="2920409" cy="29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u-RU" dirty="0" err="1"/>
              <a:t>Собствен</a:t>
            </a:r>
            <a:r>
              <a:rPr lang="ru-RU" dirty="0"/>
              <a:t> почерк </a:t>
            </a:r>
            <a:r>
              <a:rPr lang="ru-RU" dirty="0" err="1"/>
              <a:t>върху</a:t>
            </a:r>
            <a:r>
              <a:rPr lang="ru-RU" dirty="0"/>
              <a:t> </a:t>
            </a:r>
            <a:r>
              <a:rPr lang="ru-RU" dirty="0" err="1"/>
              <a:t>нещата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правите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bg-BG" dirty="0"/>
              <a:t>Знания и умения</a:t>
            </a:r>
            <a:endParaRPr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BF3E271B-C8DB-4ECC-BDE4-A83CCA5B8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23" y="724568"/>
            <a:ext cx="1779181" cy="3920303"/>
          </a:xfrm>
          <a:prstGeom prst="rect">
            <a:avLst/>
          </a:prstGeom>
        </p:spPr>
      </p:pic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527A479D-5B06-448A-A7A2-6AA33B72D6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2" b="97725" l="0" r="99826">
                        <a14:foregroundMark x1="15451" y1="20693" x2="17274" y2="22752"/>
                        <a14:foregroundMark x1="37760" y1="10618" x2="40278" y2="15385"/>
                        <a14:foregroundMark x1="42708" y1="12784" x2="42622" y2="12134"/>
                        <a14:foregroundMark x1="36111" y1="12243" x2="36198" y2="13218"/>
                        <a14:foregroundMark x1="18316" y1="18635" x2="19531" y2="19177"/>
                        <a14:foregroundMark x1="6250" y1="52329" x2="9809" y2="57638"/>
                        <a14:foregroundMark x1="9375" y1="59372" x2="10156" y2="59588"/>
                        <a14:foregroundMark x1="4948" y1="52004" x2="6076" y2="54063"/>
                        <a14:foregroundMark x1="83594" y1="19827" x2="84635" y2="24377"/>
                      </a14:backgroundRemoval>
                    </a14:imgEffect>
                  </a14:imgLayer>
                </a14:imgProps>
              </a:ext>
            </a:extLst>
          </a:blip>
          <a:srcRect b="7065"/>
          <a:stretch/>
        </p:blipFill>
        <p:spPr>
          <a:xfrm>
            <a:off x="2680847" y="2279139"/>
            <a:ext cx="3156157" cy="2350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68"/>
          <p:cNvPicPr preferRelativeResize="0"/>
          <p:nvPr/>
        </p:nvPicPr>
        <p:blipFill rotWithShape="1">
          <a:blip r:embed="rId3">
            <a:alphaModFix/>
          </a:blip>
          <a:srcRect l="3780" r="3780"/>
          <a:stretch/>
        </p:blipFill>
        <p:spPr>
          <a:xfrm>
            <a:off x="1089025" y="1337650"/>
            <a:ext cx="3306050" cy="20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68"/>
          <p:cNvSpPr txBox="1">
            <a:spLocks noGrp="1"/>
          </p:cNvSpPr>
          <p:nvPr>
            <p:ph type="title"/>
          </p:nvPr>
        </p:nvSpPr>
        <p:spPr>
          <a:xfrm>
            <a:off x="4792094" y="784570"/>
            <a:ext cx="4040018" cy="84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4. </a:t>
            </a:r>
            <a:r>
              <a:rPr lang="ru-RU" dirty="0" err="1"/>
              <a:t>Какво</a:t>
            </a:r>
            <a:r>
              <a:rPr lang="ru-RU" dirty="0"/>
              <a:t> е да си ,,</a:t>
            </a:r>
            <a:r>
              <a:rPr lang="ru-RU" dirty="0" err="1"/>
              <a:t>графичен</a:t>
            </a:r>
            <a:r>
              <a:rPr lang="ru-RU" dirty="0"/>
              <a:t> дизайнер“?</a:t>
            </a:r>
            <a:endParaRPr dirty="0"/>
          </a:p>
        </p:txBody>
      </p:sp>
      <p:sp>
        <p:nvSpPr>
          <p:cNvPr id="896" name="Google Shape;896;p68"/>
          <p:cNvSpPr txBox="1">
            <a:spLocks noGrp="1"/>
          </p:cNvSpPr>
          <p:nvPr>
            <p:ph type="body" idx="1"/>
          </p:nvPr>
        </p:nvSpPr>
        <p:spPr>
          <a:xfrm>
            <a:off x="5189042" y="1630870"/>
            <a:ext cx="2865933" cy="708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bg-BG" dirty="0"/>
              <a:t>Непрекъснат процес на учене и развитие</a:t>
            </a:r>
            <a:endParaRPr dirty="0"/>
          </a:p>
        </p:txBody>
      </p:sp>
      <p:grpSp>
        <p:nvGrpSpPr>
          <p:cNvPr id="897" name="Google Shape;897;p68"/>
          <p:cNvGrpSpPr/>
          <p:nvPr/>
        </p:nvGrpSpPr>
        <p:grpSpPr>
          <a:xfrm>
            <a:off x="953866" y="1207720"/>
            <a:ext cx="3576400" cy="2728066"/>
            <a:chOff x="238125" y="1973675"/>
            <a:chExt cx="2558775" cy="1951825"/>
          </a:xfrm>
        </p:grpSpPr>
        <p:sp>
          <p:nvSpPr>
            <p:cNvPr id="898" name="Google Shape;898;p68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8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8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8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8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8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74CCDCF2-877E-41D9-88F8-D2AEC4E61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693" y="1944158"/>
            <a:ext cx="840363" cy="555240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0E9410E5-093F-48F9-9414-E820B2614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692" y="2382071"/>
            <a:ext cx="751367" cy="352474"/>
          </a:xfrm>
          <a:prstGeom prst="rect">
            <a:avLst/>
          </a:prstGeom>
        </p:spPr>
      </p:pic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E2DEC63A-A8F1-4A2F-BBC1-E28D5DB18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283" y="1754964"/>
            <a:ext cx="1171440" cy="556173"/>
          </a:xfrm>
          <a:prstGeom prst="rect">
            <a:avLst/>
          </a:prstGeom>
        </p:spPr>
      </p:pic>
      <p:pic>
        <p:nvPicPr>
          <p:cNvPr id="12" name="Картина 11">
            <a:extLst>
              <a:ext uri="{FF2B5EF4-FFF2-40B4-BE49-F238E27FC236}">
                <a16:creationId xmlns:a16="http://schemas.microsoft.com/office/drawing/2014/main" id="{BCC32CC4-2021-41F6-BA91-0BD5A7DAA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0137" y="2804338"/>
            <a:ext cx="2440235" cy="1607200"/>
          </a:xfrm>
          <a:prstGeom prst="rect">
            <a:avLst/>
          </a:prstGeom>
        </p:spPr>
      </p:pic>
      <p:pic>
        <p:nvPicPr>
          <p:cNvPr id="13" name="Картина 12">
            <a:extLst>
              <a:ext uri="{FF2B5EF4-FFF2-40B4-BE49-F238E27FC236}">
                <a16:creationId xmlns:a16="http://schemas.microsoft.com/office/drawing/2014/main" id="{CF5009A8-7FEC-4C62-9B87-B2A3B2CBE316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</a:blip>
          <a:stretch>
            <a:fillRect/>
          </a:stretch>
        </p:blipFill>
        <p:spPr>
          <a:xfrm>
            <a:off x="7276039" y="1920943"/>
            <a:ext cx="208665" cy="2122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>
            <a:spLocks noGrp="1"/>
          </p:cNvSpPr>
          <p:nvPr>
            <p:ph type="ctrTitle"/>
          </p:nvPr>
        </p:nvSpPr>
        <p:spPr>
          <a:xfrm>
            <a:off x="4240349" y="1282262"/>
            <a:ext cx="3996263" cy="2063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,, </a:t>
            </a:r>
            <a:r>
              <a:rPr lang="ru-RU" dirty="0" err="1"/>
              <a:t>Една</a:t>
            </a:r>
            <a:r>
              <a:rPr lang="ru-RU" dirty="0"/>
              <a:t> </a:t>
            </a:r>
            <a:r>
              <a:rPr lang="ru-RU" dirty="0" err="1"/>
              <a:t>цветна</a:t>
            </a:r>
            <a:r>
              <a:rPr lang="ru-RU" dirty="0"/>
              <a:t> и </a:t>
            </a:r>
            <a:r>
              <a:rPr lang="ru-RU" dirty="0" err="1"/>
              <a:t>експресивна</a:t>
            </a:r>
            <a:r>
              <a:rPr lang="ru-RU" dirty="0"/>
              <a:t> </a:t>
            </a:r>
            <a:r>
              <a:rPr lang="ru-RU" dirty="0" err="1"/>
              <a:t>професия</a:t>
            </a:r>
            <a:r>
              <a:rPr lang="ru-RU" dirty="0"/>
              <a:t>, в </a:t>
            </a:r>
            <a:r>
              <a:rPr lang="ru-RU" dirty="0" err="1"/>
              <a:t>която</a:t>
            </a:r>
            <a:r>
              <a:rPr lang="ru-RU" dirty="0"/>
              <a:t> </a:t>
            </a:r>
            <a:r>
              <a:rPr lang="ru-RU" dirty="0" err="1"/>
              <a:t>човек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разгърне</a:t>
            </a:r>
            <a:r>
              <a:rPr lang="ru-RU" dirty="0"/>
              <a:t> своя </a:t>
            </a:r>
            <a:r>
              <a:rPr lang="ru-RU" dirty="0" err="1"/>
              <a:t>необятен</a:t>
            </a:r>
            <a:r>
              <a:rPr lang="ru-RU" dirty="0"/>
              <a:t> потенциал и </a:t>
            </a:r>
            <a:r>
              <a:rPr lang="ru-RU" dirty="0" err="1"/>
              <a:t>креативност</a:t>
            </a:r>
            <a:r>
              <a:rPr lang="ru-RU" dirty="0"/>
              <a:t>.’’</a:t>
            </a:r>
            <a:endParaRPr dirty="0"/>
          </a:p>
        </p:txBody>
      </p:sp>
      <p:sp>
        <p:nvSpPr>
          <p:cNvPr id="316" name="Google Shape;316;p42"/>
          <p:cNvSpPr txBox="1">
            <a:spLocks noGrp="1"/>
          </p:cNvSpPr>
          <p:nvPr>
            <p:ph type="subTitle" idx="1"/>
          </p:nvPr>
        </p:nvSpPr>
        <p:spPr>
          <a:xfrm>
            <a:off x="4240350" y="3480842"/>
            <a:ext cx="34806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bg-BG" dirty="0"/>
              <a:t> Дефиниция на неизвестен графичен дизайнер</a:t>
            </a:r>
            <a:endParaRPr dirty="0"/>
          </a:p>
        </p:txBody>
      </p:sp>
      <p:sp>
        <p:nvSpPr>
          <p:cNvPr id="317" name="Google Shape;317;p42"/>
          <p:cNvSpPr txBox="1"/>
          <p:nvPr/>
        </p:nvSpPr>
        <p:spPr>
          <a:xfrm>
            <a:off x="1638973" y="256320"/>
            <a:ext cx="882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“</a:t>
            </a:r>
            <a:endParaRPr sz="12000"/>
          </a:p>
        </p:txBody>
      </p:sp>
      <p:cxnSp>
        <p:nvCxnSpPr>
          <p:cNvPr id="318" name="Google Shape;318;p42"/>
          <p:cNvCxnSpPr/>
          <p:nvPr/>
        </p:nvCxnSpPr>
        <p:spPr>
          <a:xfrm>
            <a:off x="3846500" y="1310700"/>
            <a:ext cx="0" cy="252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5"/>
          <p:cNvSpPr txBox="1">
            <a:spLocks noGrp="1"/>
          </p:cNvSpPr>
          <p:nvPr>
            <p:ph type="title"/>
          </p:nvPr>
        </p:nvSpPr>
        <p:spPr>
          <a:xfrm>
            <a:off x="569259" y="572453"/>
            <a:ext cx="811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5. Работно място</a:t>
            </a:r>
            <a:endParaRPr dirty="0"/>
          </a:p>
        </p:txBody>
      </p:sp>
      <p:sp>
        <p:nvSpPr>
          <p:cNvPr id="829" name="Google Shape;829;p65"/>
          <p:cNvSpPr/>
          <p:nvPr/>
        </p:nvSpPr>
        <p:spPr>
          <a:xfrm>
            <a:off x="392090" y="1995575"/>
            <a:ext cx="1632300" cy="2388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65"/>
          <p:cNvSpPr/>
          <p:nvPr/>
        </p:nvSpPr>
        <p:spPr>
          <a:xfrm>
            <a:off x="694665" y="2481225"/>
            <a:ext cx="1632300" cy="155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65"/>
          <p:cNvSpPr/>
          <p:nvPr/>
        </p:nvSpPr>
        <p:spPr>
          <a:xfrm>
            <a:off x="2596435" y="1958675"/>
            <a:ext cx="1632300" cy="2388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65"/>
          <p:cNvSpPr/>
          <p:nvPr/>
        </p:nvSpPr>
        <p:spPr>
          <a:xfrm>
            <a:off x="4810916" y="1958675"/>
            <a:ext cx="1632300" cy="2388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65"/>
          <p:cNvSpPr txBox="1">
            <a:spLocks noGrp="1"/>
          </p:cNvSpPr>
          <p:nvPr>
            <p:ph type="title" idx="4294967295"/>
          </p:nvPr>
        </p:nvSpPr>
        <p:spPr>
          <a:xfrm>
            <a:off x="689880" y="2571203"/>
            <a:ext cx="1625927" cy="583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dirty="0"/>
              <a:t>Бъди </a:t>
            </a:r>
            <a:r>
              <a:rPr lang="en-US" sz="1800" dirty="0"/>
              <a:t>freelancer</a:t>
            </a:r>
            <a:endParaRPr sz="1800" dirty="0"/>
          </a:p>
        </p:txBody>
      </p:sp>
      <p:sp>
        <p:nvSpPr>
          <p:cNvPr id="837" name="Google Shape;837;p65"/>
          <p:cNvSpPr/>
          <p:nvPr/>
        </p:nvSpPr>
        <p:spPr>
          <a:xfrm>
            <a:off x="1177065" y="1667800"/>
            <a:ext cx="667500" cy="66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1</a:t>
            </a:r>
            <a:endParaRPr sz="2400" dirty="0"/>
          </a:p>
        </p:txBody>
      </p:sp>
      <p:sp>
        <p:nvSpPr>
          <p:cNvPr id="838" name="Google Shape;838;p65"/>
          <p:cNvSpPr/>
          <p:nvPr/>
        </p:nvSpPr>
        <p:spPr>
          <a:xfrm>
            <a:off x="2900599" y="2444325"/>
            <a:ext cx="1632300" cy="155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65"/>
          <p:cNvSpPr txBox="1">
            <a:spLocks noGrp="1"/>
          </p:cNvSpPr>
          <p:nvPr>
            <p:ph type="title" idx="4294967295"/>
          </p:nvPr>
        </p:nvSpPr>
        <p:spPr>
          <a:xfrm>
            <a:off x="3067677" y="2453106"/>
            <a:ext cx="1284900" cy="9038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dirty="0"/>
              <a:t>Студио за графичен дизайн</a:t>
            </a:r>
            <a:endParaRPr sz="1800" dirty="0"/>
          </a:p>
        </p:txBody>
      </p:sp>
      <p:sp>
        <p:nvSpPr>
          <p:cNvPr id="843" name="Google Shape;843;p65"/>
          <p:cNvSpPr/>
          <p:nvPr/>
        </p:nvSpPr>
        <p:spPr>
          <a:xfrm>
            <a:off x="7816521" y="1691349"/>
            <a:ext cx="667500" cy="667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dirty="0"/>
              <a:t>4</a:t>
            </a:r>
            <a:endParaRPr sz="2400" dirty="0"/>
          </a:p>
        </p:txBody>
      </p:sp>
      <p:sp>
        <p:nvSpPr>
          <p:cNvPr id="844" name="Google Shape;844;p65"/>
          <p:cNvSpPr/>
          <p:nvPr/>
        </p:nvSpPr>
        <p:spPr>
          <a:xfrm>
            <a:off x="5108707" y="2444325"/>
            <a:ext cx="1632300" cy="155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65"/>
          <p:cNvSpPr txBox="1">
            <a:spLocks noGrp="1"/>
          </p:cNvSpPr>
          <p:nvPr>
            <p:ph type="title" idx="4294967295"/>
          </p:nvPr>
        </p:nvSpPr>
        <p:spPr>
          <a:xfrm>
            <a:off x="5205442" y="2101298"/>
            <a:ext cx="1438827" cy="12517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dirty="0"/>
              <a:t>Маркетинг/ рекламна агенция</a:t>
            </a:r>
            <a:endParaRPr sz="1800" dirty="0"/>
          </a:p>
        </p:txBody>
      </p:sp>
      <p:sp>
        <p:nvSpPr>
          <p:cNvPr id="849" name="Google Shape;849;p65"/>
          <p:cNvSpPr/>
          <p:nvPr/>
        </p:nvSpPr>
        <p:spPr>
          <a:xfrm>
            <a:off x="5591107" y="1630900"/>
            <a:ext cx="667500" cy="66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3</a:t>
            </a:r>
            <a:endParaRPr sz="2400" dirty="0"/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D82FBBA6-5088-4944-AD8B-4530C130E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796" y="1959418"/>
            <a:ext cx="1646063" cy="2402032"/>
          </a:xfrm>
          <a:prstGeom prst="rect">
            <a:avLst/>
          </a:prstGeom>
        </p:spPr>
      </p:pic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9C007659-1DFE-469A-A9DE-CC7E0408F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233" y="2479110"/>
            <a:ext cx="1633870" cy="1554615"/>
          </a:xfrm>
          <a:prstGeom prst="rect">
            <a:avLst/>
          </a:prstGeom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A331B574-8493-4236-9104-2029269E3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695" y="1628103"/>
            <a:ext cx="664522" cy="707197"/>
          </a:xfrm>
          <a:prstGeom prst="rect">
            <a:avLst/>
          </a:prstGeom>
        </p:spPr>
      </p:pic>
      <p:sp>
        <p:nvSpPr>
          <p:cNvPr id="50" name="Google Shape;839;p65">
            <a:extLst>
              <a:ext uri="{FF2B5EF4-FFF2-40B4-BE49-F238E27FC236}">
                <a16:creationId xmlns:a16="http://schemas.microsoft.com/office/drawing/2014/main" id="{165EDC0A-D0D9-4825-8E1D-9770EB5F619C}"/>
              </a:ext>
            </a:extLst>
          </p:cNvPr>
          <p:cNvSpPr txBox="1">
            <a:spLocks/>
          </p:cNvSpPr>
          <p:nvPr/>
        </p:nvSpPr>
        <p:spPr>
          <a:xfrm>
            <a:off x="7411003" y="2453106"/>
            <a:ext cx="1478535" cy="98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pPr algn="ctr"/>
            <a:r>
              <a:rPr lang="bg-BG" sz="1800" dirty="0"/>
              <a:t>Творчески екип на компания</a:t>
            </a:r>
          </a:p>
        </p:txBody>
      </p:sp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457B40B3-08A9-4058-A54D-F7E8EAF11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5" y="3161087"/>
            <a:ext cx="1630124" cy="1550863"/>
          </a:xfrm>
          <a:prstGeom prst="rect">
            <a:avLst/>
          </a:prstGeom>
        </p:spPr>
      </p:pic>
      <p:pic>
        <p:nvPicPr>
          <p:cNvPr id="12" name="Картина 11">
            <a:extLst>
              <a:ext uri="{FF2B5EF4-FFF2-40B4-BE49-F238E27FC236}">
                <a16:creationId xmlns:a16="http://schemas.microsoft.com/office/drawing/2014/main" id="{A312E7E7-FC1E-44C7-AE71-5FF85FD645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5277" y="3044192"/>
            <a:ext cx="209579" cy="952633"/>
          </a:xfrm>
          <a:prstGeom prst="rect">
            <a:avLst/>
          </a:prstGeom>
        </p:spPr>
      </p:pic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909164BC-B3AD-45DC-A5CC-0AD695A852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9884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3081" y="3365711"/>
            <a:ext cx="1769542" cy="1631550"/>
          </a:xfrm>
          <a:prstGeom prst="rect">
            <a:avLst/>
          </a:prstGeom>
        </p:spPr>
      </p:pic>
      <p:pic>
        <p:nvPicPr>
          <p:cNvPr id="15" name="Картина 14">
            <a:extLst>
              <a:ext uri="{FF2B5EF4-FFF2-40B4-BE49-F238E27FC236}">
                <a16:creationId xmlns:a16="http://schemas.microsoft.com/office/drawing/2014/main" id="{1E5EFB10-4474-44A4-A852-2A4813E0E5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98828">
                        <a14:foregroundMark x1="26823" y1="30100" x2="30078" y2="32338"/>
                        <a14:foregroundMark x1="41016" y1="35572" x2="45052" y2="34328"/>
                        <a14:foregroundMark x1="53516" y1="21891" x2="57682" y2="25622"/>
                        <a14:foregroundMark x1="63411" y1="29851" x2="65755" y2="30597"/>
                        <a14:foregroundMark x1="53906" y1="36318" x2="61979" y2="45522"/>
                        <a14:foregroundMark x1="58333" y1="36318" x2="66016" y2="39801"/>
                        <a14:foregroundMark x1="65365" y1="45025" x2="66536" y2="52985"/>
                        <a14:foregroundMark x1="71615" y1="26866" x2="77214" y2="28856"/>
                        <a14:foregroundMark x1="25651" y1="30597" x2="27214" y2="33582"/>
                        <a14:foregroundMark x1="31380" y1="34826" x2="30599" y2="30100"/>
                        <a14:foregroundMark x1="55469" y1="51990" x2="60286" y2="49502"/>
                        <a14:backgroundMark x1="3385" y1="67662" x2="6250" y2="77861"/>
                        <a14:backgroundMark x1="17839" y1="94279" x2="34635" y2="98507"/>
                        <a14:backgroundMark x1="20703" y1="85075" x2="22786" y2="82836"/>
                        <a14:backgroundMark x1="23568" y1="86318" x2="23568" y2="86318"/>
                        <a14:backgroundMark x1="26172" y1="86318" x2="26172" y2="863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7059" y="2950171"/>
            <a:ext cx="4359300" cy="22818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lassic Wedding">
  <a:themeElements>
    <a:clrScheme name="Simple Light">
      <a:dk1>
        <a:srgbClr val="FAD2D2"/>
      </a:dk1>
      <a:lt1>
        <a:srgbClr val="E5D9CD"/>
      </a:lt1>
      <a:dk2>
        <a:srgbClr val="470F03"/>
      </a:dk2>
      <a:lt2>
        <a:srgbClr val="FBFBFA"/>
      </a:lt2>
      <a:accent1>
        <a:srgbClr val="FAD2D2"/>
      </a:accent1>
      <a:accent2>
        <a:srgbClr val="E5D9CD"/>
      </a:accent2>
      <a:accent3>
        <a:srgbClr val="470F03"/>
      </a:accent3>
      <a:accent4>
        <a:srgbClr val="FBFBFA"/>
      </a:accent4>
      <a:accent5>
        <a:srgbClr val="E5D9CD"/>
      </a:accent5>
      <a:accent6>
        <a:srgbClr val="FAD2D2"/>
      </a:accent6>
      <a:hlink>
        <a:srgbClr val="470F0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165</Words>
  <Application>Microsoft Office PowerPoint</Application>
  <PresentationFormat>Презентация на цял екран (16:9)</PresentationFormat>
  <Paragraphs>37</Paragraphs>
  <Slides>11</Slides>
  <Notes>11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11</vt:i4>
      </vt:variant>
    </vt:vector>
  </HeadingPairs>
  <TitlesOfParts>
    <vt:vector size="16" baseType="lpstr">
      <vt:lpstr>Montserrat</vt:lpstr>
      <vt:lpstr>Prata</vt:lpstr>
      <vt:lpstr>Arial</vt:lpstr>
      <vt:lpstr>Libre Baskerville</vt:lpstr>
      <vt:lpstr>Classic Wedding</vt:lpstr>
      <vt:lpstr>Графичен дизайн</vt:lpstr>
      <vt:lpstr>1. Същност на графичния дизайн</vt:lpstr>
      <vt:lpstr>2. Какво включва в себе си?</vt:lpstr>
      <vt:lpstr>3. Продукти на графичния дизайн</vt:lpstr>
      <vt:lpstr>3. Продукти на графичния дизайн</vt:lpstr>
      <vt:lpstr>4. Какво е да си ,,графичен дизайнер“?</vt:lpstr>
      <vt:lpstr>4. Какво е да си ,,графичен дизайнер“?</vt:lpstr>
      <vt:lpstr>,, Една цветна и експресивна професия, в която човек може да разгърне своя необятен потенциал и креативност.’’</vt:lpstr>
      <vt:lpstr>5. Работно място</vt:lpstr>
      <vt:lpstr>Източници</vt:lpstr>
      <vt:lpstr>Благодаря 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Графичен дизайн</dc:title>
  <dc:creator>N10</dc:creator>
  <cp:lastModifiedBy>Елена Чалканова</cp:lastModifiedBy>
  <cp:revision>20</cp:revision>
  <dcterms:modified xsi:type="dcterms:W3CDTF">2021-04-16T06:15:40Z</dcterms:modified>
</cp:coreProperties>
</file>